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3" r:id="rId9"/>
    <p:sldId id="262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5" r:id="rId21"/>
    <p:sldId id="276" r:id="rId22"/>
    <p:sldId id="277" r:id="rId23"/>
    <p:sldId id="274" r:id="rId24"/>
  </p:sldIdLst>
  <p:sldSz cx="9144000" cy="5143500" type="screen16x9"/>
  <p:notesSz cx="7559675" cy="10691813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42" d="100"/>
          <a:sy n="142" d="100"/>
        </p:scale>
        <p:origin x="-108" y="-10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media/media3.wmv>
</file>

<file path=ppt/media/media4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7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888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146040"/>
            <a:ext cx="822888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7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44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3880" y="1200240"/>
            <a:ext cx="401544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3880" y="3146040"/>
            <a:ext cx="401544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146040"/>
            <a:ext cx="401544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7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8880" cy="37249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8880" cy="37249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37" name="Image 36"/>
          <p:cNvPicPr/>
          <p:nvPr/>
        </p:nvPicPr>
        <p:blipFill>
          <a:blip r:embed="rId2"/>
          <a:stretch>
            <a:fillRect/>
          </a:stretch>
        </p:blipFill>
        <p:spPr>
          <a:xfrm>
            <a:off x="2237400" y="1199880"/>
            <a:ext cx="4668480" cy="3724920"/>
          </a:xfrm>
          <a:prstGeom prst="rect">
            <a:avLst/>
          </a:prstGeom>
          <a:ln>
            <a:noFill/>
          </a:ln>
        </p:spPr>
      </p:pic>
      <p:pic>
        <p:nvPicPr>
          <p:cNvPr id="38" name="Image 37"/>
          <p:cNvPicPr/>
          <p:nvPr/>
        </p:nvPicPr>
        <p:blipFill>
          <a:blip r:embed="rId2"/>
          <a:stretch>
            <a:fillRect/>
          </a:stretch>
        </p:blipFill>
        <p:spPr>
          <a:xfrm>
            <a:off x="2237400" y="1199880"/>
            <a:ext cx="4668480" cy="3724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7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8880" cy="3725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7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8880" cy="37249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7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440" cy="37249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673880" y="1200240"/>
            <a:ext cx="4015440" cy="37249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7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457200" y="205920"/>
            <a:ext cx="8228880" cy="3975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7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44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457200" y="3146040"/>
            <a:ext cx="401544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4673880" y="1200240"/>
            <a:ext cx="4015440" cy="37249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7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8880" cy="3725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7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440" cy="37249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3880" y="1200240"/>
            <a:ext cx="401544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4673880" y="3146040"/>
            <a:ext cx="401544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7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44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3880" y="1200240"/>
            <a:ext cx="401544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57200" y="3146040"/>
            <a:ext cx="822888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7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888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57200" y="3146040"/>
            <a:ext cx="822888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7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44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673880" y="1200240"/>
            <a:ext cx="401544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4673880" y="3146040"/>
            <a:ext cx="401544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457200" y="3146040"/>
            <a:ext cx="401544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7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8880" cy="37249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8880" cy="37249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75" name="Image 74"/>
          <p:cNvPicPr/>
          <p:nvPr/>
        </p:nvPicPr>
        <p:blipFill>
          <a:blip r:embed="rId2"/>
          <a:stretch>
            <a:fillRect/>
          </a:stretch>
        </p:blipFill>
        <p:spPr>
          <a:xfrm>
            <a:off x="2237400" y="1199880"/>
            <a:ext cx="4668480" cy="3724920"/>
          </a:xfrm>
          <a:prstGeom prst="rect">
            <a:avLst/>
          </a:prstGeom>
          <a:ln>
            <a:noFill/>
          </a:ln>
        </p:spPr>
      </p:pic>
      <p:pic>
        <p:nvPicPr>
          <p:cNvPr id="76" name="Image 75"/>
          <p:cNvPicPr/>
          <p:nvPr/>
        </p:nvPicPr>
        <p:blipFill>
          <a:blip r:embed="rId2"/>
          <a:stretch>
            <a:fillRect/>
          </a:stretch>
        </p:blipFill>
        <p:spPr>
          <a:xfrm>
            <a:off x="2237400" y="1199880"/>
            <a:ext cx="4668480" cy="3724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7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8880" cy="37249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7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440" cy="37249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3880" y="1200240"/>
            <a:ext cx="4015440" cy="37249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7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920"/>
            <a:ext cx="8228880" cy="3975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7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44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146040"/>
            <a:ext cx="401544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3880" y="1200240"/>
            <a:ext cx="4015440" cy="37249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7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440" cy="37249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3880" y="1200240"/>
            <a:ext cx="401544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3880" y="3146040"/>
            <a:ext cx="401544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7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44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3880" y="1200240"/>
            <a:ext cx="401544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146040"/>
            <a:ext cx="8228880" cy="17766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stomShape 1"/>
          <p:cNvSpPr/>
          <p:nvPr/>
        </p:nvSpPr>
        <p:spPr>
          <a:xfrm>
            <a:off x="457200" y="5023080"/>
            <a:ext cx="8228880" cy="360"/>
          </a:xfrm>
          <a:prstGeom prst="straightConnector1">
            <a:avLst/>
          </a:prstGeom>
          <a:noFill/>
          <a:ln w="50760">
            <a:solidFill>
              <a:srgbClr val="CFD4D4"/>
            </a:solidFill>
            <a:round/>
          </a:ln>
        </p:spPr>
      </p:sp>
      <p:sp>
        <p:nvSpPr>
          <p:cNvPr id="6" name="CustomShape 2"/>
          <p:cNvSpPr/>
          <p:nvPr/>
        </p:nvSpPr>
        <p:spPr>
          <a:xfrm>
            <a:off x="457200" y="411480"/>
            <a:ext cx="8228880" cy="360"/>
          </a:xfrm>
          <a:prstGeom prst="straightConnector1">
            <a:avLst/>
          </a:prstGeom>
          <a:noFill/>
          <a:ln w="57240">
            <a:solidFill>
              <a:srgbClr val="CC0202"/>
            </a:solidFill>
            <a:round/>
          </a:ln>
        </p:spPr>
      </p:sp>
      <p:sp>
        <p:nvSpPr>
          <p:cNvPr id="2" name="CustomShape 3"/>
          <p:cNvSpPr/>
          <p:nvPr/>
        </p:nvSpPr>
        <p:spPr>
          <a:xfrm>
            <a:off x="457200" y="3633480"/>
            <a:ext cx="8228880" cy="360"/>
          </a:xfrm>
          <a:prstGeom prst="straightConnector1">
            <a:avLst/>
          </a:prstGeom>
          <a:noFill/>
          <a:ln w="57240">
            <a:solidFill>
              <a:srgbClr val="CC0202"/>
            </a:solidFill>
            <a:round/>
          </a:ln>
        </p:spPr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71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GB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GB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GB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GB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GB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GB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GB" sz="2000">
                <a:latin typeface="Arial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457200" y="5023080"/>
            <a:ext cx="8228880" cy="360"/>
          </a:xfrm>
          <a:prstGeom prst="straightConnector1">
            <a:avLst/>
          </a:prstGeom>
          <a:noFill/>
          <a:ln w="50760">
            <a:solidFill>
              <a:srgbClr val="CFD4D4"/>
            </a:solidFill>
            <a:round/>
          </a:ln>
        </p:spPr>
      </p:sp>
      <p:sp>
        <p:nvSpPr>
          <p:cNvPr id="40" name="CustomShape 2"/>
          <p:cNvSpPr/>
          <p:nvPr/>
        </p:nvSpPr>
        <p:spPr>
          <a:xfrm>
            <a:off x="457200" y="1143000"/>
            <a:ext cx="8228880" cy="360"/>
          </a:xfrm>
          <a:prstGeom prst="straightConnector1">
            <a:avLst/>
          </a:prstGeom>
          <a:noFill/>
          <a:ln w="50760">
            <a:solidFill>
              <a:srgbClr val="DA0002"/>
            </a:solidFill>
            <a:round/>
          </a:ln>
        </p:spPr>
      </p:sp>
      <p:sp>
        <p:nvSpPr>
          <p:cNvPr id="41" name="PlaceHolder 3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8880" cy="8571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GB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8880" cy="372492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GB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GB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GB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GB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GB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GB">
                <a:latin typeface="Arial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4.wmv"/><Relationship Id="rId7" Type="http://schemas.openxmlformats.org/officeDocument/2006/relationships/image" Target="../media/image23.png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6" Type="http://schemas.openxmlformats.org/officeDocument/2006/relationships/image" Target="../media/image22.png"/><Relationship Id="rId5" Type="http://schemas.openxmlformats.org/officeDocument/2006/relationships/slideLayout" Target="../slideLayouts/slideLayout13.xml"/><Relationship Id="rId4" Type="http://schemas.openxmlformats.org/officeDocument/2006/relationships/video" Target="../media/media4.wmv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ustomShape 1"/>
          <p:cNvSpPr/>
          <p:nvPr/>
        </p:nvSpPr>
        <p:spPr>
          <a:xfrm>
            <a:off x="457200" y="563760"/>
            <a:ext cx="8228880" cy="300888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GB" sz="7200" b="1">
                <a:solidFill>
                  <a:srgbClr val="CC0202"/>
                </a:solidFill>
                <a:latin typeface="Arial"/>
                <a:ea typeface="Arial"/>
              </a:rPr>
              <a:t>Cell Behaviour Modeling Platform</a:t>
            </a:r>
            <a:endParaRPr/>
          </a:p>
        </p:txBody>
      </p:sp>
      <p:sp>
        <p:nvSpPr>
          <p:cNvPr id="78" name="CustomShape 2"/>
          <p:cNvSpPr/>
          <p:nvPr/>
        </p:nvSpPr>
        <p:spPr>
          <a:xfrm>
            <a:off x="685800" y="2840040"/>
            <a:ext cx="7771680" cy="78408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GB" sz="2800">
                <a:solidFill>
                  <a:srgbClr val="5B595A"/>
                </a:solidFill>
                <a:latin typeface="Arial"/>
                <a:ea typeface="Arial"/>
              </a:rPr>
              <a:t>Ryan Carey, Lewis Kindeleit, Antoine Messager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457200" y="205920"/>
            <a:ext cx="8228880" cy="85680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en-GB" sz="3600" b="1">
                <a:solidFill>
                  <a:srgbClr val="DA0002"/>
                </a:solidFill>
                <a:latin typeface="Arial"/>
                <a:ea typeface="Arial"/>
              </a:rPr>
              <a:t>Cell-Cell Interaction</a:t>
            </a:r>
            <a:endParaRPr/>
          </a:p>
        </p:txBody>
      </p:sp>
      <p:sp>
        <p:nvSpPr>
          <p:cNvPr id="113" name="CustomShape 2"/>
          <p:cNvSpPr/>
          <p:nvPr/>
        </p:nvSpPr>
        <p:spPr>
          <a:xfrm>
            <a:off x="8556840" y="4749840"/>
            <a:ext cx="547920" cy="39276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fld id="{11AE9D48-EC17-4415-8509-3A4A7451BDCD}" type="slidenum">
              <a:rPr lang="en-GB" sz="1300">
                <a:solidFill>
                  <a:srgbClr val="000000"/>
                </a:solidFill>
                <a:latin typeface="Arial"/>
                <a:ea typeface="Arial"/>
              </a:rPr>
              <a:t>10</a:t>
            </a:fld>
            <a:endParaRPr/>
          </a:p>
        </p:txBody>
      </p:sp>
      <p:pic>
        <p:nvPicPr>
          <p:cNvPr id="114" name="Shape 111"/>
          <p:cNvPicPr/>
          <p:nvPr/>
        </p:nvPicPr>
        <p:blipFill>
          <a:blip r:embed="rId2"/>
          <a:stretch>
            <a:fillRect/>
          </a:stretch>
        </p:blipFill>
        <p:spPr>
          <a:xfrm>
            <a:off x="4104000" y="3493080"/>
            <a:ext cx="2809080" cy="523080"/>
          </a:xfrm>
          <a:prstGeom prst="rect">
            <a:avLst/>
          </a:prstGeom>
          <a:ln>
            <a:noFill/>
          </a:ln>
        </p:spPr>
      </p:pic>
      <p:pic>
        <p:nvPicPr>
          <p:cNvPr id="115" name="Shape 112"/>
          <p:cNvPicPr/>
          <p:nvPr/>
        </p:nvPicPr>
        <p:blipFill>
          <a:blip r:embed="rId3"/>
          <a:stretch>
            <a:fillRect/>
          </a:stretch>
        </p:blipFill>
        <p:spPr>
          <a:xfrm>
            <a:off x="17280" y="1217880"/>
            <a:ext cx="6202080" cy="2298240"/>
          </a:xfrm>
          <a:prstGeom prst="rect">
            <a:avLst/>
          </a:prstGeom>
          <a:ln>
            <a:noFill/>
          </a:ln>
        </p:spPr>
      </p:pic>
      <p:pic>
        <p:nvPicPr>
          <p:cNvPr id="116" name="Shape 113"/>
          <p:cNvPicPr/>
          <p:nvPr/>
        </p:nvPicPr>
        <p:blipFill>
          <a:blip r:embed="rId4"/>
          <a:stretch>
            <a:fillRect/>
          </a:stretch>
        </p:blipFill>
        <p:spPr>
          <a:xfrm>
            <a:off x="5112720" y="2444400"/>
            <a:ext cx="3726000" cy="2381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0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457200" y="205920"/>
            <a:ext cx="8228880" cy="85680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en-GB" sz="3600" b="1">
                <a:solidFill>
                  <a:srgbClr val="DA0002"/>
                </a:solidFill>
                <a:latin typeface="Arial"/>
                <a:ea typeface="Arial"/>
              </a:rPr>
              <a:t>Cell-Wall interaction</a:t>
            </a:r>
            <a:endParaRPr/>
          </a:p>
        </p:txBody>
      </p:sp>
      <p:sp>
        <p:nvSpPr>
          <p:cNvPr id="118" name="CustomShape 2"/>
          <p:cNvSpPr/>
          <p:nvPr/>
        </p:nvSpPr>
        <p:spPr>
          <a:xfrm>
            <a:off x="8556840" y="4749840"/>
            <a:ext cx="547920" cy="39276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fld id="{931551E3-91EB-47F1-8D1F-2EC258F53C17}" type="slidenum">
              <a:rPr lang="en-GB" sz="1300">
                <a:solidFill>
                  <a:srgbClr val="000000"/>
                </a:solidFill>
                <a:latin typeface="Arial"/>
                <a:ea typeface="Arial"/>
              </a:rPr>
              <a:t>11</a:t>
            </a:fld>
            <a:endParaRPr/>
          </a:p>
        </p:txBody>
      </p:sp>
      <p:pic>
        <p:nvPicPr>
          <p:cNvPr id="119" name="Shape 120"/>
          <p:cNvPicPr/>
          <p:nvPr/>
        </p:nvPicPr>
        <p:blipFill>
          <a:blip r:embed="rId2"/>
          <a:stretch>
            <a:fillRect/>
          </a:stretch>
        </p:blipFill>
        <p:spPr>
          <a:xfrm>
            <a:off x="156960" y="1648440"/>
            <a:ext cx="5752440" cy="1666080"/>
          </a:xfrm>
          <a:prstGeom prst="rect">
            <a:avLst/>
          </a:prstGeom>
          <a:ln>
            <a:noFill/>
          </a:ln>
        </p:spPr>
      </p:pic>
      <p:pic>
        <p:nvPicPr>
          <p:cNvPr id="120" name="Shape 121"/>
          <p:cNvPicPr/>
          <p:nvPr/>
        </p:nvPicPr>
        <p:blipFill>
          <a:blip r:embed="rId3"/>
          <a:stretch>
            <a:fillRect/>
          </a:stretch>
        </p:blipFill>
        <p:spPr>
          <a:xfrm>
            <a:off x="5361120" y="2653560"/>
            <a:ext cx="3423600" cy="1851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457200" y="205920"/>
            <a:ext cx="8228880" cy="85680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en-GB" sz="3600" b="1">
                <a:solidFill>
                  <a:srgbClr val="DA0002"/>
                </a:solidFill>
                <a:latin typeface="Arial"/>
                <a:ea typeface="Arial"/>
              </a:rPr>
              <a:t>Diffusion</a:t>
            </a:r>
            <a:endParaRPr/>
          </a:p>
        </p:txBody>
      </p:sp>
      <p:sp>
        <p:nvSpPr>
          <p:cNvPr id="122" name="CustomShape 2"/>
          <p:cNvSpPr/>
          <p:nvPr/>
        </p:nvSpPr>
        <p:spPr>
          <a:xfrm>
            <a:off x="8556840" y="4749840"/>
            <a:ext cx="547920" cy="39276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fld id="{C20EDC80-F3D5-42F5-98F8-204839370AF6}" type="slidenum">
              <a:rPr lang="en-GB" sz="1300">
                <a:solidFill>
                  <a:srgbClr val="000000"/>
                </a:solidFill>
                <a:latin typeface="Arial"/>
                <a:ea typeface="Arial"/>
              </a:rPr>
              <a:t>12</a:t>
            </a:fld>
            <a:endParaRPr/>
          </a:p>
        </p:txBody>
      </p:sp>
      <p:pic>
        <p:nvPicPr>
          <p:cNvPr id="123" name="Shape 128"/>
          <p:cNvPicPr/>
          <p:nvPr/>
        </p:nvPicPr>
        <p:blipFill>
          <a:blip r:embed="rId2"/>
          <a:stretch>
            <a:fillRect/>
          </a:stretch>
        </p:blipFill>
        <p:spPr>
          <a:xfrm>
            <a:off x="863280" y="1303200"/>
            <a:ext cx="3472920" cy="660960"/>
          </a:xfrm>
          <a:prstGeom prst="rect">
            <a:avLst/>
          </a:prstGeom>
          <a:ln>
            <a:noFill/>
          </a:ln>
        </p:spPr>
      </p:pic>
      <p:pic>
        <p:nvPicPr>
          <p:cNvPr id="124" name="Shape 129"/>
          <p:cNvPicPr/>
          <p:nvPr/>
        </p:nvPicPr>
        <p:blipFill>
          <a:blip r:embed="rId3"/>
          <a:stretch>
            <a:fillRect/>
          </a:stretch>
        </p:blipFill>
        <p:spPr>
          <a:xfrm>
            <a:off x="4716000" y="1418760"/>
            <a:ext cx="3168360" cy="505080"/>
          </a:xfrm>
          <a:prstGeom prst="rect">
            <a:avLst/>
          </a:prstGeom>
          <a:ln>
            <a:noFill/>
          </a:ln>
        </p:spPr>
      </p:pic>
      <p:sp>
        <p:nvSpPr>
          <p:cNvPr id="125" name="CustomShape 3"/>
          <p:cNvSpPr/>
          <p:nvPr/>
        </p:nvSpPr>
        <p:spPr>
          <a:xfrm>
            <a:off x="7280640" y="2119320"/>
            <a:ext cx="1344600" cy="50508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</a:rPr>
              <a:t>Instantaneous</a:t>
            </a:r>
            <a:endParaRPr/>
          </a:p>
        </p:txBody>
      </p:sp>
      <p:sp>
        <p:nvSpPr>
          <p:cNvPr id="126" name="CustomShape 4"/>
          <p:cNvSpPr/>
          <p:nvPr/>
        </p:nvSpPr>
        <p:spPr>
          <a:xfrm>
            <a:off x="4551840" y="1317240"/>
            <a:ext cx="6840" cy="3229560"/>
          </a:xfrm>
          <a:prstGeom prst="straightConnector1">
            <a:avLst/>
          </a:prstGeom>
          <a:noFill/>
          <a:ln w="19080">
            <a:solidFill>
              <a:srgbClr val="5B595A"/>
            </a:solidFill>
            <a:round/>
          </a:ln>
        </p:spPr>
      </p:sp>
      <p:pic>
        <p:nvPicPr>
          <p:cNvPr id="127" name="Shape 132"/>
          <p:cNvPicPr/>
          <p:nvPr/>
        </p:nvPicPr>
        <p:blipFill>
          <a:blip r:embed="rId4"/>
          <a:stretch>
            <a:fillRect/>
          </a:stretch>
        </p:blipFill>
        <p:spPr>
          <a:xfrm>
            <a:off x="1379160" y="1949120"/>
            <a:ext cx="5933520" cy="2837520"/>
          </a:xfrm>
          <a:prstGeom prst="rect">
            <a:avLst/>
          </a:prstGeom>
          <a:ln>
            <a:noFill/>
          </a:ln>
        </p:spPr>
      </p:pic>
      <p:sp>
        <p:nvSpPr>
          <p:cNvPr id="128" name="CustomShape 5"/>
          <p:cNvSpPr/>
          <p:nvPr/>
        </p:nvSpPr>
        <p:spPr>
          <a:xfrm>
            <a:off x="685800" y="2119320"/>
            <a:ext cx="1116000" cy="50508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</a:rPr>
              <a:t>Sustained</a:t>
            </a:r>
            <a:endParaRPr/>
          </a:p>
        </p:txBody>
      </p:sp>
      <p:sp>
        <p:nvSpPr>
          <p:cNvPr id="2" name="ZoneTexte 1"/>
          <p:cNvSpPr txBox="1"/>
          <p:nvPr/>
        </p:nvSpPr>
        <p:spPr>
          <a:xfrm>
            <a:off x="1933038" y="4671160"/>
            <a:ext cx="5563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Plot of the concentration of ligands over time </a:t>
            </a:r>
            <a:r>
              <a:rPr lang="fr-FR" sz="1200" dirty="0" err="1" smtClean="0"/>
              <a:t>at</a:t>
            </a:r>
            <a:r>
              <a:rPr lang="fr-FR" sz="1200" dirty="0" smtClean="0"/>
              <a:t> a </a:t>
            </a:r>
            <a:r>
              <a:rPr lang="fr-FR" sz="1200" dirty="0" err="1" smtClean="0"/>
              <a:t>fixed</a:t>
            </a:r>
            <a:r>
              <a:rPr lang="fr-FR" sz="1200" dirty="0" smtClean="0"/>
              <a:t> distance </a:t>
            </a:r>
            <a:r>
              <a:rPr lang="fr-FR" sz="1200" dirty="0" err="1" smtClean="0"/>
              <a:t>from</a:t>
            </a:r>
            <a:r>
              <a:rPr lang="fr-FR" sz="1200" dirty="0" smtClean="0"/>
              <a:t> the source </a:t>
            </a:r>
            <a:endParaRPr lang="fr-FR" sz="1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457200" y="205920"/>
            <a:ext cx="8228880" cy="85680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en-GB" sz="3600" b="1">
                <a:solidFill>
                  <a:srgbClr val="DA0002"/>
                </a:solidFill>
                <a:latin typeface="Arial"/>
                <a:ea typeface="Arial"/>
              </a:rPr>
              <a:t>Diffusion Illustration</a:t>
            </a:r>
            <a:endParaRPr/>
          </a:p>
        </p:txBody>
      </p:sp>
      <p:sp>
        <p:nvSpPr>
          <p:cNvPr id="130" name="CustomShape 2"/>
          <p:cNvSpPr/>
          <p:nvPr/>
        </p:nvSpPr>
        <p:spPr>
          <a:xfrm>
            <a:off x="8556840" y="4749840"/>
            <a:ext cx="547920" cy="39276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fld id="{6F90FF7D-A028-413A-B0DB-F0A673D853F4}" type="slidenum">
              <a:rPr lang="en-GB" sz="1300">
                <a:solidFill>
                  <a:srgbClr val="000000"/>
                </a:solidFill>
                <a:latin typeface="Arial"/>
                <a:ea typeface="Arial"/>
              </a:rPr>
              <a:t>13</a:t>
            </a:fld>
            <a:endParaRPr/>
          </a:p>
        </p:txBody>
      </p:sp>
      <p:pic>
        <p:nvPicPr>
          <p:cNvPr id="131" name="Shape 140"/>
          <p:cNvPicPr/>
          <p:nvPr/>
        </p:nvPicPr>
        <p:blipFill>
          <a:blip r:embed="rId2"/>
          <a:stretch>
            <a:fillRect/>
          </a:stretch>
        </p:blipFill>
        <p:spPr>
          <a:xfrm>
            <a:off x="457200" y="1446840"/>
            <a:ext cx="8228880" cy="2925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457200" y="205920"/>
            <a:ext cx="8228880" cy="85680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en-GB" sz="3600" b="1">
                <a:solidFill>
                  <a:srgbClr val="DA0002"/>
                </a:solidFill>
                <a:latin typeface="Arial"/>
                <a:ea typeface="Arial"/>
              </a:rPr>
              <a:t>Diffusion Interface</a:t>
            </a:r>
            <a:endParaRPr/>
          </a:p>
        </p:txBody>
      </p:sp>
      <p:sp>
        <p:nvSpPr>
          <p:cNvPr id="133" name="CustomShape 2"/>
          <p:cNvSpPr/>
          <p:nvPr/>
        </p:nvSpPr>
        <p:spPr>
          <a:xfrm>
            <a:off x="8556840" y="4749840"/>
            <a:ext cx="547920" cy="39276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fld id="{AC3A44DD-1DCF-40FF-9395-E0D1BE1BD5BA}" type="slidenum">
              <a:rPr lang="en-GB" sz="1300">
                <a:solidFill>
                  <a:srgbClr val="000000"/>
                </a:solidFill>
                <a:latin typeface="Arial"/>
                <a:ea typeface="Arial"/>
              </a:rPr>
              <a:t>14</a:t>
            </a:fld>
            <a:endParaRPr/>
          </a:p>
        </p:txBody>
      </p:sp>
      <p:sp>
        <p:nvSpPr>
          <p:cNvPr id="135" name="CustomShape 3"/>
          <p:cNvSpPr/>
          <p:nvPr/>
        </p:nvSpPr>
        <p:spPr>
          <a:xfrm>
            <a:off x="504000" y="1615320"/>
            <a:ext cx="1499760" cy="201564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GB" sz="1400" dirty="0">
                <a:solidFill>
                  <a:srgbClr val="000000"/>
                </a:solidFill>
                <a:latin typeface="Arial"/>
                <a:ea typeface="Arial"/>
              </a:rPr>
              <a:t>VIDEO of the integrative diffusion instead and click on the location and coefficient button to show the other interface</a:t>
            </a:r>
            <a:endParaRPr dirty="0"/>
          </a:p>
        </p:txBody>
      </p:sp>
      <p:pic>
        <p:nvPicPr>
          <p:cNvPr id="2" name="diffusion_menus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08730" y="1519517"/>
            <a:ext cx="5546768" cy="31181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457200" y="205920"/>
            <a:ext cx="8228880" cy="85680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en-GB" sz="3600" b="1" dirty="0">
                <a:solidFill>
                  <a:srgbClr val="DA0002"/>
                </a:solidFill>
                <a:latin typeface="Arial"/>
                <a:ea typeface="Arial"/>
              </a:rPr>
              <a:t>Example: Stem Cell Replication</a:t>
            </a:r>
            <a:endParaRPr dirty="0"/>
          </a:p>
        </p:txBody>
      </p:sp>
      <p:sp>
        <p:nvSpPr>
          <p:cNvPr id="137" name="CustomShape 2"/>
          <p:cNvSpPr/>
          <p:nvPr/>
        </p:nvSpPr>
        <p:spPr>
          <a:xfrm>
            <a:off x="8556840" y="4749840"/>
            <a:ext cx="547920" cy="39276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fld id="{8E1C14B5-BC25-4EDE-953F-4437E00491E6}" type="slidenum">
              <a:rPr lang="en-GB" sz="1300">
                <a:solidFill>
                  <a:srgbClr val="000000"/>
                </a:solidFill>
                <a:latin typeface="Arial"/>
                <a:ea typeface="Arial"/>
              </a:rPr>
              <a:t>15</a:t>
            </a:fld>
            <a:endParaRPr/>
          </a:p>
        </p:txBody>
      </p:sp>
      <p:pic>
        <p:nvPicPr>
          <p:cNvPr id="138" name="Image 137"/>
          <p:cNvPicPr/>
          <p:nvPr/>
        </p:nvPicPr>
        <p:blipFill>
          <a:blip r:embed="rId4"/>
          <a:stretch>
            <a:fillRect/>
          </a:stretch>
        </p:blipFill>
        <p:spPr>
          <a:xfrm>
            <a:off x="4477680" y="1332720"/>
            <a:ext cx="4089960" cy="3418920"/>
          </a:xfrm>
          <a:prstGeom prst="rect">
            <a:avLst/>
          </a:prstGeom>
          <a:ln>
            <a:noFill/>
          </a:ln>
        </p:spPr>
      </p:pic>
      <p:pic>
        <p:nvPicPr>
          <p:cNvPr id="2" name="stem_cells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1332720"/>
            <a:ext cx="3524250" cy="35814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766483" y="1459006"/>
            <a:ext cx="504264" cy="322057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>
            <a:off x="457200" y="205920"/>
            <a:ext cx="8228880" cy="856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GB" sz="3600" b="1" dirty="0">
                <a:solidFill>
                  <a:srgbClr val="DA0002"/>
                </a:solidFill>
                <a:latin typeface="Arial"/>
                <a:ea typeface="Arial"/>
              </a:rPr>
              <a:t>Example: Stem Cell Replication</a:t>
            </a:r>
            <a:endParaRPr dirty="0"/>
          </a:p>
        </p:txBody>
      </p:sp>
      <p:pic>
        <p:nvPicPr>
          <p:cNvPr id="140" name="Image 139"/>
          <p:cNvPicPr/>
          <p:nvPr/>
        </p:nvPicPr>
        <p:blipFill>
          <a:blip r:embed="rId2"/>
          <a:stretch>
            <a:fillRect/>
          </a:stretch>
        </p:blipFill>
        <p:spPr>
          <a:xfrm>
            <a:off x="2100240" y="1209240"/>
            <a:ext cx="4942440" cy="3706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457200" y="205920"/>
            <a:ext cx="8228880" cy="856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GB" sz="3600" b="1">
                <a:solidFill>
                  <a:srgbClr val="DA0002"/>
                </a:solidFill>
                <a:latin typeface="Arial"/>
                <a:ea typeface="Arial"/>
              </a:rPr>
              <a:t>Example: Macrophage Migration</a:t>
            </a:r>
            <a:endParaRPr/>
          </a:p>
        </p:txBody>
      </p:sp>
      <p:pic>
        <p:nvPicPr>
          <p:cNvPr id="2" name="migrate_deterministic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7200" y="1339102"/>
            <a:ext cx="3524250" cy="3581400"/>
          </a:xfrm>
          <a:prstGeom prst="rect">
            <a:avLst/>
          </a:prstGeom>
        </p:spPr>
      </p:pic>
      <p:pic>
        <p:nvPicPr>
          <p:cNvPr id="3" name="migrate_random.wm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161830" y="1339102"/>
            <a:ext cx="3524250" cy="35814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2272553" y="1492625"/>
            <a:ext cx="87406" cy="318695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ounded Rectangle 7"/>
          <p:cNvSpPr/>
          <p:nvPr/>
        </p:nvSpPr>
        <p:spPr>
          <a:xfrm>
            <a:off x="6985588" y="1492625"/>
            <a:ext cx="87406" cy="318695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457200" y="205920"/>
            <a:ext cx="8228880" cy="856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GB" sz="3600" b="1">
                <a:solidFill>
                  <a:srgbClr val="DA0002"/>
                </a:solidFill>
                <a:latin typeface="Arial"/>
                <a:ea typeface="Arial"/>
              </a:rPr>
              <a:t>Example: Macrophage Migration</a:t>
            </a:r>
            <a:endParaRPr/>
          </a:p>
        </p:txBody>
      </p:sp>
      <p:pic>
        <p:nvPicPr>
          <p:cNvPr id="143" name="Image 142"/>
          <p:cNvPicPr/>
          <p:nvPr/>
        </p:nvPicPr>
        <p:blipFill>
          <a:blip r:embed="rId2"/>
          <a:stretch>
            <a:fillRect/>
          </a:stretch>
        </p:blipFill>
        <p:spPr>
          <a:xfrm>
            <a:off x="4536000" y="1786680"/>
            <a:ext cx="4319640" cy="3036960"/>
          </a:xfrm>
          <a:prstGeom prst="rect">
            <a:avLst/>
          </a:prstGeom>
          <a:ln>
            <a:noFill/>
          </a:ln>
        </p:spPr>
      </p:pic>
      <p:pic>
        <p:nvPicPr>
          <p:cNvPr id="144" name="Image 143"/>
          <p:cNvPicPr/>
          <p:nvPr/>
        </p:nvPicPr>
        <p:blipFill>
          <a:blip r:embed="rId3"/>
          <a:stretch>
            <a:fillRect/>
          </a:stretch>
        </p:blipFill>
        <p:spPr>
          <a:xfrm>
            <a:off x="576000" y="1692720"/>
            <a:ext cx="3674880" cy="3274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GB" sz="3600" b="1" dirty="0" smtClean="0">
                <a:solidFill>
                  <a:srgbClr val="DA0002"/>
                </a:solidFill>
                <a:latin typeface="Arial"/>
                <a:ea typeface="Arial"/>
              </a:rPr>
              <a:t>Example: Macrophage Migration</a:t>
            </a:r>
            <a:endParaRPr lang="en-GB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459" y="1200240"/>
            <a:ext cx="5002306" cy="375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92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457200" y="205920"/>
            <a:ext cx="8228880" cy="85680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en-GB" sz="3600" b="1">
                <a:solidFill>
                  <a:srgbClr val="DA0002"/>
                </a:solidFill>
                <a:latin typeface="Arial"/>
                <a:ea typeface="Arial"/>
              </a:rPr>
              <a:t>Design aims</a:t>
            </a:r>
            <a:endParaRPr/>
          </a:p>
        </p:txBody>
      </p:sp>
      <p:sp>
        <p:nvSpPr>
          <p:cNvPr id="80" name="CustomShape 2"/>
          <p:cNvSpPr/>
          <p:nvPr/>
        </p:nvSpPr>
        <p:spPr>
          <a:xfrm>
            <a:off x="457200" y="2471760"/>
            <a:ext cx="1996560" cy="121212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GB" sz="3000">
                <a:solidFill>
                  <a:srgbClr val="000000"/>
                </a:solidFill>
                <a:latin typeface="Arial"/>
                <a:ea typeface="Arial"/>
              </a:rPr>
              <a:t>Graphical or prompt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  <p:sp>
        <p:nvSpPr>
          <p:cNvPr id="81" name="CustomShape 3"/>
          <p:cNvSpPr/>
          <p:nvPr/>
        </p:nvSpPr>
        <p:spPr>
          <a:xfrm>
            <a:off x="6826320" y="2471760"/>
            <a:ext cx="1859760" cy="109908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GB" sz="3000">
                <a:solidFill>
                  <a:srgbClr val="000000"/>
                </a:solidFill>
                <a:latin typeface="Arial"/>
                <a:ea typeface="Arial"/>
              </a:rPr>
              <a:t>Graphical or binary</a:t>
            </a:r>
            <a:endParaRPr/>
          </a:p>
        </p:txBody>
      </p:sp>
      <p:sp>
        <p:nvSpPr>
          <p:cNvPr id="82" name="CustomShape 4"/>
          <p:cNvSpPr/>
          <p:nvPr/>
        </p:nvSpPr>
        <p:spPr>
          <a:xfrm>
            <a:off x="3375720" y="1586160"/>
            <a:ext cx="2250000" cy="3038760"/>
          </a:xfrm>
          <a:prstGeom prst="rect">
            <a:avLst/>
          </a:prstGeom>
          <a:noFill/>
          <a:ln w="19080">
            <a:solidFill>
              <a:srgbClr val="000000"/>
            </a:solidFill>
            <a:round/>
          </a:ln>
        </p:spPr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n-GB" sz="3000">
                <a:solidFill>
                  <a:srgbClr val="000000"/>
                </a:solidFill>
                <a:latin typeface="Arial"/>
                <a:ea typeface="Arial"/>
              </a:rPr>
              <a:t>Flexibly &amp; efficiently</a:t>
            </a:r>
            <a:endParaRPr/>
          </a:p>
          <a:p>
            <a:pPr algn="ctr">
              <a:lnSpc>
                <a:spcPct val="100000"/>
              </a:lnSpc>
            </a:pPr>
            <a:r>
              <a:rPr lang="en-GB" sz="3000">
                <a:solidFill>
                  <a:srgbClr val="000000"/>
                </a:solidFill>
                <a:latin typeface="Arial"/>
                <a:ea typeface="Arial"/>
              </a:rPr>
              <a:t>reproduce biologically realistic behaviour</a:t>
            </a:r>
            <a:endParaRPr/>
          </a:p>
        </p:txBody>
      </p:sp>
      <p:sp>
        <p:nvSpPr>
          <p:cNvPr id="83" name="CustomShape 5"/>
          <p:cNvSpPr/>
          <p:nvPr/>
        </p:nvSpPr>
        <p:spPr>
          <a:xfrm>
            <a:off x="576000" y="3124080"/>
            <a:ext cx="2781360" cy="360"/>
          </a:xfrm>
          <a:prstGeom prst="straightConnector1">
            <a:avLst/>
          </a:prstGeom>
          <a:noFill/>
          <a:ln w="19080">
            <a:solidFill>
              <a:srgbClr val="5B595A"/>
            </a:solidFill>
            <a:round/>
            <a:tailEnd type="triangle" w="lg" len="lg"/>
          </a:ln>
        </p:spPr>
      </p:sp>
      <p:sp>
        <p:nvSpPr>
          <p:cNvPr id="84" name="CustomShape 6"/>
          <p:cNvSpPr/>
          <p:nvPr/>
        </p:nvSpPr>
        <p:spPr>
          <a:xfrm>
            <a:off x="5626440" y="3124080"/>
            <a:ext cx="2781360" cy="360"/>
          </a:xfrm>
          <a:prstGeom prst="straightConnector1">
            <a:avLst/>
          </a:prstGeom>
          <a:noFill/>
          <a:ln w="19080">
            <a:solidFill>
              <a:srgbClr val="5B595A"/>
            </a:solidFill>
            <a:round/>
            <a:tailEnd type="triangle" w="lg" len="lg"/>
          </a:ln>
        </p:spPr>
      </p:sp>
      <p:sp>
        <p:nvSpPr>
          <p:cNvPr id="85" name="CustomShape 7"/>
          <p:cNvSpPr/>
          <p:nvPr/>
        </p:nvSpPr>
        <p:spPr>
          <a:xfrm>
            <a:off x="8556840" y="4749840"/>
            <a:ext cx="547920" cy="39276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fld id="{0F23025E-82B4-4C92-BD75-39837EF642AE}" type="slidenum">
              <a:rPr lang="en-GB" sz="1300">
                <a:solidFill>
                  <a:srgbClr val="000000"/>
                </a:solidFill>
                <a:latin typeface="Arial"/>
                <a:ea typeface="Arial"/>
              </a:rPr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b="1" dirty="0" smtClean="0">
                <a:solidFill>
                  <a:srgbClr val="DA0002"/>
                </a:solidFill>
                <a:latin typeface="Arial"/>
                <a:ea typeface="Arial"/>
              </a:rPr>
              <a:t>Further Directions</a:t>
            </a:r>
            <a:endParaRPr lang="en-GB" sz="360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8880" cy="3358313"/>
          </a:xfrm>
        </p:spPr>
        <p:txBody>
          <a:bodyPr/>
          <a:lstStyle/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800" dirty="0" smtClean="0"/>
              <a:t>More sophisticated growth and death functions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800" dirty="0" smtClean="0"/>
              <a:t>More than one type of ligand per simulation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800" dirty="0" smtClean="0"/>
              <a:t>Inbuilt parameter inference suite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3520614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b="1" dirty="0" smtClean="0">
                <a:solidFill>
                  <a:srgbClr val="DA0002"/>
                </a:solidFill>
                <a:latin typeface="Arial"/>
              </a:rPr>
              <a:t>Conclusions</a:t>
            </a:r>
            <a:endParaRPr lang="en-GB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/>
              <a:t>Design goals reached. Platform flexible and extensible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/>
              <a:t>Can be used for exploratory analysis or data gathering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/>
              <a:t>ABM basis allows </a:t>
            </a:r>
            <a:r>
              <a:rPr lang="en-GB" sz="2800" smtClean="0"/>
              <a:t>for uniqueness</a:t>
            </a:r>
            <a:endParaRPr lang="en-GB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59461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457200" y="205920"/>
            <a:ext cx="8228880" cy="85680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en-GB" sz="3600" b="1">
                <a:solidFill>
                  <a:srgbClr val="DA0002"/>
                </a:solidFill>
                <a:latin typeface="Arial"/>
                <a:ea typeface="Arial"/>
              </a:rPr>
              <a:t>References</a:t>
            </a:r>
            <a:endParaRPr/>
          </a:p>
        </p:txBody>
      </p:sp>
      <p:sp>
        <p:nvSpPr>
          <p:cNvPr id="146" name="CustomShape 2"/>
          <p:cNvSpPr/>
          <p:nvPr/>
        </p:nvSpPr>
        <p:spPr>
          <a:xfrm>
            <a:off x="457200" y="1200240"/>
            <a:ext cx="8228880" cy="372492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GB" sz="1200">
                <a:solidFill>
                  <a:srgbClr val="000000"/>
                </a:solidFill>
                <a:latin typeface="Arial"/>
                <a:ea typeface="Arial"/>
              </a:rPr>
              <a:t>Kaul, Himanshu, and Yiannis Ventikos. "Investigating biocomplexity through the agent-based paradigm." </a:t>
            </a:r>
            <a:r>
              <a:rPr lang="en-GB" sz="1200" i="1">
                <a:solidFill>
                  <a:srgbClr val="000000"/>
                </a:solidFill>
                <a:latin typeface="Arial"/>
                <a:ea typeface="Arial"/>
              </a:rPr>
              <a:t>Briefings in bioinformatics</a:t>
            </a:r>
            <a:r>
              <a:rPr lang="en-GB" sz="1200">
                <a:solidFill>
                  <a:srgbClr val="000000"/>
                </a:solidFill>
                <a:latin typeface="Arial"/>
                <a:ea typeface="Arial"/>
              </a:rPr>
              <a:t> 16.1 (2015): 137-152.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47" name="CustomShape 3"/>
          <p:cNvSpPr/>
          <p:nvPr/>
        </p:nvSpPr>
        <p:spPr>
          <a:xfrm>
            <a:off x="8556840" y="4749840"/>
            <a:ext cx="547920" cy="39276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fld id="{213D8F78-8DB4-4BFA-BB79-FD2A2B808256}" type="slidenum">
              <a:rPr lang="en-GB" sz="1300">
                <a:solidFill>
                  <a:srgbClr val="000000"/>
                </a:solidFill>
                <a:latin typeface="Arial"/>
                <a:ea typeface="Arial"/>
              </a:rPr>
              <a:t>22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457200" y="205920"/>
            <a:ext cx="8228880" cy="85680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en-GB" sz="3600" b="1">
                <a:solidFill>
                  <a:srgbClr val="DA0002"/>
                </a:solidFill>
                <a:latin typeface="Arial"/>
                <a:ea typeface="Arial"/>
              </a:rPr>
              <a:t>Design choices</a:t>
            </a:r>
            <a:endParaRPr/>
          </a:p>
        </p:txBody>
      </p:sp>
      <p:sp>
        <p:nvSpPr>
          <p:cNvPr id="87" name="CustomShape 2"/>
          <p:cNvSpPr/>
          <p:nvPr/>
        </p:nvSpPr>
        <p:spPr>
          <a:xfrm>
            <a:off x="457200" y="1200240"/>
            <a:ext cx="8228880" cy="372492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/>
          <a:lstStyle/>
          <a:p>
            <a:pPr>
              <a:lnSpc>
                <a:spcPct val="100000"/>
              </a:lnSpc>
              <a:buFont typeface="Arial"/>
              <a:buChar char="●"/>
            </a:pPr>
            <a:r>
              <a:rPr lang="en-GB" sz="3000">
                <a:solidFill>
                  <a:srgbClr val="000000"/>
                </a:solidFill>
                <a:latin typeface="Arial"/>
                <a:ea typeface="Arial"/>
              </a:rPr>
              <a:t>Agent-based models</a:t>
            </a:r>
            <a:endParaRPr/>
          </a:p>
        </p:txBody>
      </p:sp>
      <p:sp>
        <p:nvSpPr>
          <p:cNvPr id="88" name="CustomShape 3"/>
          <p:cNvSpPr/>
          <p:nvPr/>
        </p:nvSpPr>
        <p:spPr>
          <a:xfrm>
            <a:off x="8556840" y="4749840"/>
            <a:ext cx="547920" cy="39276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fld id="{7B1F3D70-550C-4869-B5F2-7095C2D285B7}" type="slidenum">
              <a:rPr lang="en-GB" sz="1300">
                <a:solidFill>
                  <a:srgbClr val="000000"/>
                </a:solidFill>
                <a:latin typeface="Arial"/>
                <a:ea typeface="Arial"/>
              </a:rPr>
              <a:t>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457200" y="205920"/>
            <a:ext cx="8228880" cy="85680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en-GB" sz="3600" b="1">
                <a:solidFill>
                  <a:srgbClr val="DA0002"/>
                </a:solidFill>
                <a:latin typeface="Arial"/>
                <a:ea typeface="Arial"/>
              </a:rPr>
              <a:t>Agent-based models (ABMs)</a:t>
            </a:r>
            <a:endParaRPr/>
          </a:p>
        </p:txBody>
      </p:sp>
      <p:sp>
        <p:nvSpPr>
          <p:cNvPr id="90" name="CustomShape 2"/>
          <p:cNvSpPr/>
          <p:nvPr/>
        </p:nvSpPr>
        <p:spPr>
          <a:xfrm>
            <a:off x="457200" y="1200240"/>
            <a:ext cx="8228880" cy="372492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/>
          <a:lstStyle/>
          <a:p>
            <a:pPr>
              <a:lnSpc>
                <a:spcPct val="100000"/>
              </a:lnSpc>
              <a:buFont typeface="Arial"/>
              <a:buChar char="●"/>
            </a:pPr>
            <a:r>
              <a:rPr lang="en-GB" sz="3000">
                <a:solidFill>
                  <a:srgbClr val="000000"/>
                </a:solidFill>
                <a:latin typeface="Arial"/>
                <a:ea typeface="Arial"/>
              </a:rPr>
              <a:t>Suited to modelling interdependent modules (e.g. cells)</a:t>
            </a:r>
            <a:endParaRPr/>
          </a:p>
          <a:p>
            <a:pPr>
              <a:lnSpc>
                <a:spcPct val="100000"/>
              </a:lnSpc>
              <a:buFont typeface="Arial"/>
              <a:buChar char="●"/>
            </a:pPr>
            <a:r>
              <a:rPr lang="en-GB" sz="3000">
                <a:solidFill>
                  <a:srgbClr val="000000"/>
                </a:solidFill>
                <a:latin typeface="Arial"/>
                <a:ea typeface="Arial"/>
              </a:rPr>
              <a:t>Flexible</a:t>
            </a:r>
            <a:endParaRPr/>
          </a:p>
          <a:p>
            <a:pPr>
              <a:lnSpc>
                <a:spcPct val="100000"/>
              </a:lnSpc>
              <a:buFont typeface="Arial"/>
              <a:buChar char="●"/>
            </a:pPr>
            <a:r>
              <a:rPr lang="en-GB" sz="3000">
                <a:solidFill>
                  <a:srgbClr val="000000"/>
                </a:solidFill>
                <a:latin typeface="Arial"/>
                <a:ea typeface="Arial"/>
              </a:rPr>
              <a:t>Can model heterogenous entities with heterogenous interaction network. (Kaul 2015)</a:t>
            </a:r>
            <a:endParaRPr/>
          </a:p>
          <a:p>
            <a:pPr>
              <a:lnSpc>
                <a:spcPct val="100000"/>
              </a:lnSpc>
              <a:buFont typeface="Arial"/>
              <a:buChar char="●"/>
            </a:pPr>
            <a:r>
              <a:rPr lang="en-GB" sz="3000">
                <a:solidFill>
                  <a:srgbClr val="000000"/>
                </a:solidFill>
                <a:latin typeface="Arial"/>
                <a:ea typeface="Arial"/>
              </a:rPr>
              <a:t>Growing in popularity with increasing computing power</a:t>
            </a:r>
            <a:endParaRPr/>
          </a:p>
        </p:txBody>
      </p:sp>
      <p:sp>
        <p:nvSpPr>
          <p:cNvPr id="91" name="CustomShape 3"/>
          <p:cNvSpPr/>
          <p:nvPr/>
        </p:nvSpPr>
        <p:spPr>
          <a:xfrm>
            <a:off x="8556840" y="4749840"/>
            <a:ext cx="547920" cy="39276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fld id="{A424C30F-C156-452E-A521-05B40F5FB7E2}" type="slidenum">
              <a:rPr lang="en-GB" sz="1300">
                <a:solidFill>
                  <a:srgbClr val="000000"/>
                </a:solidFill>
                <a:latin typeface="Arial"/>
                <a:ea typeface="Arial"/>
              </a:rPr>
              <a:t>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457200" y="205920"/>
            <a:ext cx="8228880" cy="85680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en-GB" sz="3600" b="1">
                <a:solidFill>
                  <a:srgbClr val="DA0002"/>
                </a:solidFill>
                <a:latin typeface="Arial"/>
                <a:ea typeface="Arial"/>
              </a:rPr>
              <a:t>Design choices</a:t>
            </a:r>
            <a:endParaRPr/>
          </a:p>
        </p:txBody>
      </p:sp>
      <p:sp>
        <p:nvSpPr>
          <p:cNvPr id="93" name="CustomShape 2"/>
          <p:cNvSpPr/>
          <p:nvPr/>
        </p:nvSpPr>
        <p:spPr>
          <a:xfrm>
            <a:off x="457200" y="1200240"/>
            <a:ext cx="8228880" cy="372492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/>
          <a:lstStyle/>
          <a:p>
            <a:pPr>
              <a:lnSpc>
                <a:spcPct val="100000"/>
              </a:lnSpc>
              <a:buFont typeface="Arial"/>
              <a:buChar char="●"/>
            </a:pPr>
            <a:r>
              <a:rPr lang="en-GB" sz="3000" dirty="0">
                <a:solidFill>
                  <a:srgbClr val="000000"/>
                </a:solidFill>
                <a:latin typeface="Arial"/>
                <a:ea typeface="Arial"/>
              </a:rPr>
              <a:t>Agent-based models</a:t>
            </a:r>
            <a:endParaRPr dirty="0"/>
          </a:p>
          <a:p>
            <a:pPr>
              <a:lnSpc>
                <a:spcPct val="100000"/>
              </a:lnSpc>
              <a:buFont typeface="Arial"/>
              <a:buChar char="●"/>
            </a:pPr>
            <a:r>
              <a:rPr lang="en-GB" sz="3000" dirty="0">
                <a:solidFill>
                  <a:srgbClr val="000000"/>
                </a:solidFill>
                <a:latin typeface="Arial"/>
                <a:ea typeface="Arial"/>
              </a:rPr>
              <a:t>Continuous space</a:t>
            </a:r>
            <a:endParaRPr dirty="0"/>
          </a:p>
          <a:p>
            <a:pPr>
              <a:lnSpc>
                <a:spcPct val="100000"/>
              </a:lnSpc>
              <a:buFont typeface="Arial"/>
              <a:buChar char="●"/>
            </a:pPr>
            <a:r>
              <a:rPr lang="en-GB" sz="3000" dirty="0">
                <a:solidFill>
                  <a:srgbClr val="000000"/>
                </a:solidFill>
                <a:latin typeface="Arial"/>
                <a:ea typeface="Arial"/>
              </a:rPr>
              <a:t>Different types of cells</a:t>
            </a:r>
            <a:endParaRPr dirty="0"/>
          </a:p>
          <a:p>
            <a:pPr>
              <a:lnSpc>
                <a:spcPct val="100000"/>
              </a:lnSpc>
              <a:buFont typeface="Arial"/>
              <a:buChar char="●"/>
            </a:pPr>
            <a:r>
              <a:rPr lang="en-GB" sz="3000" dirty="0">
                <a:solidFill>
                  <a:srgbClr val="000000"/>
                </a:solidFill>
                <a:latin typeface="Arial"/>
                <a:ea typeface="Arial"/>
              </a:rPr>
              <a:t>Environment modelled with PDEs</a:t>
            </a:r>
            <a:endParaRPr dirty="0"/>
          </a:p>
          <a:p>
            <a:pPr>
              <a:lnSpc>
                <a:spcPct val="100000"/>
              </a:lnSpc>
              <a:buFont typeface="Arial"/>
              <a:buChar char="●"/>
            </a:pPr>
            <a:r>
              <a:rPr lang="en-GB" sz="3000" dirty="0">
                <a:solidFill>
                  <a:srgbClr val="000000"/>
                </a:solidFill>
                <a:latin typeface="Arial"/>
                <a:ea typeface="Arial"/>
              </a:rPr>
              <a:t>Julia Language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</p:txBody>
      </p:sp>
      <p:pic>
        <p:nvPicPr>
          <p:cNvPr id="94" name="Shape 71"/>
          <p:cNvPicPr/>
          <p:nvPr/>
        </p:nvPicPr>
        <p:blipFill>
          <a:blip r:embed="rId2"/>
          <a:srcRect l="3847115" t="-7608977" r="5627926" b="-9084938"/>
          <a:stretch>
            <a:fillRect/>
          </a:stretch>
        </p:blipFill>
        <p:spPr>
          <a:xfrm>
            <a:off x="5679720" y="3544200"/>
            <a:ext cx="1877760" cy="1284120"/>
          </a:xfrm>
          <a:prstGeom prst="rect">
            <a:avLst/>
          </a:prstGeom>
          <a:ln>
            <a:noFill/>
          </a:ln>
        </p:spPr>
      </p:pic>
      <p:sp>
        <p:nvSpPr>
          <p:cNvPr id="95" name="CustomShape 3"/>
          <p:cNvSpPr/>
          <p:nvPr/>
        </p:nvSpPr>
        <p:spPr>
          <a:xfrm>
            <a:off x="8556840" y="4749840"/>
            <a:ext cx="547920" cy="39276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fld id="{A77E122C-5888-4A78-B968-AC77EC839F93}" type="slidenum">
              <a:rPr lang="en-GB" sz="1300">
                <a:solidFill>
                  <a:srgbClr val="000000"/>
                </a:solidFill>
                <a:latin typeface="Arial"/>
                <a:ea typeface="Arial"/>
              </a:rPr>
              <a:t>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457200" y="205920"/>
            <a:ext cx="8228880" cy="85680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en-GB" sz="3600" b="1">
                <a:solidFill>
                  <a:srgbClr val="DA0002"/>
                </a:solidFill>
                <a:latin typeface="Arial"/>
                <a:ea typeface="Arial"/>
              </a:rPr>
              <a:t>Model overview</a:t>
            </a:r>
            <a:endParaRPr/>
          </a:p>
        </p:txBody>
      </p:sp>
      <p:pic>
        <p:nvPicPr>
          <p:cNvPr id="97" name="Shape 78"/>
          <p:cNvPicPr/>
          <p:nvPr/>
        </p:nvPicPr>
        <p:blipFill>
          <a:blip r:embed="rId2"/>
          <a:stretch>
            <a:fillRect/>
          </a:stretch>
        </p:blipFill>
        <p:spPr>
          <a:xfrm>
            <a:off x="786600" y="1248840"/>
            <a:ext cx="3180240" cy="3674880"/>
          </a:xfrm>
          <a:prstGeom prst="rect">
            <a:avLst/>
          </a:prstGeom>
          <a:ln>
            <a:noFill/>
          </a:ln>
        </p:spPr>
      </p:pic>
      <p:sp>
        <p:nvSpPr>
          <p:cNvPr id="98" name="CustomShape 2"/>
          <p:cNvSpPr/>
          <p:nvPr/>
        </p:nvSpPr>
        <p:spPr>
          <a:xfrm>
            <a:off x="8556840" y="4749840"/>
            <a:ext cx="547920" cy="39276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fld id="{281FA1D1-D664-4892-8874-B0872B018E0C}" type="slidenum">
              <a:rPr lang="en-GB" sz="1300">
                <a:solidFill>
                  <a:srgbClr val="000000"/>
                </a:solidFill>
                <a:latin typeface="Arial"/>
                <a:ea typeface="Arial"/>
              </a:rPr>
              <a:t>6</a:t>
            </a:fld>
            <a:endParaRPr/>
          </a:p>
        </p:txBody>
      </p:sp>
      <p:pic>
        <p:nvPicPr>
          <p:cNvPr id="99" name="Shape 80"/>
          <p:cNvPicPr/>
          <p:nvPr/>
        </p:nvPicPr>
        <p:blipFill>
          <a:blip r:embed="rId3"/>
          <a:stretch>
            <a:fillRect/>
          </a:stretch>
        </p:blipFill>
        <p:spPr>
          <a:xfrm>
            <a:off x="4944600" y="1244520"/>
            <a:ext cx="3180240" cy="3683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457200" y="205920"/>
            <a:ext cx="8228880" cy="85680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en-GB" sz="3600" b="1">
                <a:solidFill>
                  <a:srgbClr val="DA0002"/>
                </a:solidFill>
                <a:latin typeface="Arial"/>
                <a:ea typeface="Arial"/>
              </a:rPr>
              <a:t>Cell Model Interface</a:t>
            </a:r>
            <a:endParaRPr/>
          </a:p>
        </p:txBody>
      </p:sp>
      <p:sp>
        <p:nvSpPr>
          <p:cNvPr id="107" name="CustomShape 2"/>
          <p:cNvSpPr/>
          <p:nvPr/>
        </p:nvSpPr>
        <p:spPr>
          <a:xfrm>
            <a:off x="8556840" y="4749840"/>
            <a:ext cx="547920" cy="39276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fld id="{CCD80399-815C-4098-893A-E862A46EA4C5}" type="slidenum">
              <a:rPr lang="en-GB" sz="1300">
                <a:solidFill>
                  <a:srgbClr val="000000"/>
                </a:solidFill>
                <a:latin typeface="Arial"/>
                <a:ea typeface="Arial"/>
              </a:rPr>
              <a:t>7</a:t>
            </a:fld>
            <a:endParaRPr/>
          </a:p>
        </p:txBody>
      </p:sp>
      <p:pic>
        <p:nvPicPr>
          <p:cNvPr id="108" name="Shape 97"/>
          <p:cNvPicPr/>
          <p:nvPr/>
        </p:nvPicPr>
        <p:blipFill>
          <a:blip r:embed="rId2"/>
          <a:stretch>
            <a:fillRect/>
          </a:stretch>
        </p:blipFill>
        <p:spPr>
          <a:xfrm>
            <a:off x="428400" y="1196640"/>
            <a:ext cx="8413920" cy="379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457200" y="205920"/>
            <a:ext cx="8228880" cy="85680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en-GB" sz="3600" b="1">
                <a:solidFill>
                  <a:srgbClr val="DA0002"/>
                </a:solidFill>
                <a:latin typeface="Arial"/>
                <a:ea typeface="Arial"/>
              </a:rPr>
              <a:t>Cell Model</a:t>
            </a:r>
            <a:endParaRPr/>
          </a:p>
        </p:txBody>
      </p:sp>
      <p:pic>
        <p:nvPicPr>
          <p:cNvPr id="101" name="Shape 86"/>
          <p:cNvPicPr/>
          <p:nvPr/>
        </p:nvPicPr>
        <p:blipFill>
          <a:blip r:embed="rId2"/>
          <a:stretch>
            <a:fillRect/>
          </a:stretch>
        </p:blipFill>
        <p:spPr>
          <a:xfrm>
            <a:off x="838083" y="1496156"/>
            <a:ext cx="2742480" cy="1732680"/>
          </a:xfrm>
          <a:prstGeom prst="rect">
            <a:avLst/>
          </a:prstGeom>
          <a:ln>
            <a:noFill/>
          </a:ln>
        </p:spPr>
      </p:pic>
      <p:pic>
        <p:nvPicPr>
          <p:cNvPr id="102" name="Shape 87"/>
          <p:cNvPicPr/>
          <p:nvPr/>
        </p:nvPicPr>
        <p:blipFill>
          <a:blip r:embed="rId3"/>
          <a:stretch>
            <a:fillRect/>
          </a:stretch>
        </p:blipFill>
        <p:spPr>
          <a:xfrm>
            <a:off x="3681707" y="1497420"/>
            <a:ext cx="3837431" cy="3272760"/>
          </a:xfrm>
          <a:prstGeom prst="rect">
            <a:avLst/>
          </a:prstGeom>
          <a:ln>
            <a:noFill/>
          </a:ln>
        </p:spPr>
      </p:pic>
      <p:sp>
        <p:nvSpPr>
          <p:cNvPr id="103" name="CustomShape 2"/>
          <p:cNvSpPr/>
          <p:nvPr/>
        </p:nvSpPr>
        <p:spPr>
          <a:xfrm>
            <a:off x="8556840" y="4749840"/>
            <a:ext cx="547920" cy="39276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fld id="{370C9972-C7C2-48E8-801B-52238063A634}" type="slidenum">
              <a:rPr lang="en-GB" sz="1300">
                <a:solidFill>
                  <a:srgbClr val="000000"/>
                </a:solidFill>
                <a:latin typeface="Arial"/>
                <a:ea typeface="Arial"/>
              </a:rPr>
              <a:t>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457200" y="205920"/>
            <a:ext cx="8228880" cy="85680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en-GB" sz="3600" b="1" dirty="0">
                <a:solidFill>
                  <a:srgbClr val="DA0002"/>
                </a:solidFill>
                <a:latin typeface="Arial"/>
                <a:ea typeface="Arial"/>
              </a:rPr>
              <a:t>Cell </a:t>
            </a:r>
            <a:r>
              <a:rPr lang="en-GB" sz="3600" b="1" dirty="0" smtClean="0">
                <a:solidFill>
                  <a:srgbClr val="DA0002"/>
                </a:solidFill>
                <a:latin typeface="Arial"/>
                <a:ea typeface="Arial"/>
              </a:rPr>
              <a:t>Ballistics</a:t>
            </a:r>
            <a:endParaRPr dirty="0"/>
          </a:p>
        </p:txBody>
      </p:sp>
      <p:pic>
        <p:nvPicPr>
          <p:cNvPr id="110" name="Shape 103"/>
          <p:cNvPicPr/>
          <p:nvPr/>
        </p:nvPicPr>
        <p:blipFill>
          <a:blip r:embed="rId2"/>
          <a:stretch>
            <a:fillRect/>
          </a:stretch>
        </p:blipFill>
        <p:spPr>
          <a:xfrm>
            <a:off x="1149120" y="1218240"/>
            <a:ext cx="6284880" cy="3621600"/>
          </a:xfrm>
          <a:prstGeom prst="rect">
            <a:avLst/>
          </a:prstGeom>
          <a:ln>
            <a:noFill/>
          </a:ln>
        </p:spPr>
      </p:pic>
      <p:sp>
        <p:nvSpPr>
          <p:cNvPr id="111" name="CustomShape 2"/>
          <p:cNvSpPr/>
          <p:nvPr/>
        </p:nvSpPr>
        <p:spPr>
          <a:xfrm>
            <a:off x="8556840" y="4749840"/>
            <a:ext cx="547920" cy="392760"/>
          </a:xfrm>
          <a:prstGeom prst="rect">
            <a:avLst/>
          </a:prstGeom>
          <a:noFill/>
          <a:ln>
            <a:noFill/>
          </a:ln>
        </p:spPr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fld id="{C7FB02DB-285D-4335-B406-BF8EAB0A1099}" type="slidenum">
              <a:rPr lang="en-GB" sz="1300">
                <a:solidFill>
                  <a:srgbClr val="000000"/>
                </a:solidFill>
                <a:latin typeface="Arial"/>
                <a:ea typeface="Arial"/>
              </a:rPr>
              <a:t>9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243</Words>
  <Application>Microsoft Office PowerPoint</Application>
  <PresentationFormat>On-screen Show (16:9)</PresentationFormat>
  <Paragraphs>63</Paragraphs>
  <Slides>22</Slides>
  <Notes>0</Notes>
  <HiddenSlides>0</HiddenSlides>
  <MMClips>4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Example: Macrophage Migration</vt:lpstr>
      <vt:lpstr>Further Directions</vt:lpstr>
      <vt:lpstr>Conclusions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Lewis Kindeleit</cp:lastModifiedBy>
  <cp:revision>5</cp:revision>
  <dcterms:modified xsi:type="dcterms:W3CDTF">2015-03-29T11:51:50Z</dcterms:modified>
</cp:coreProperties>
</file>